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3"/>
  </p:notesMasterIdLst>
  <p:sldIdLst>
    <p:sldId id="258" r:id="rId2"/>
    <p:sldId id="257" r:id="rId3"/>
    <p:sldId id="262" r:id="rId4"/>
    <p:sldId id="264" r:id="rId5"/>
    <p:sldId id="263" r:id="rId6"/>
    <p:sldId id="265" r:id="rId7"/>
    <p:sldId id="266" r:id="rId8"/>
    <p:sldId id="267" r:id="rId9"/>
    <p:sldId id="268" r:id="rId10"/>
    <p:sldId id="269" r:id="rId11"/>
    <p:sldId id="260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 autoAdjust="0"/>
    <p:restoredTop sz="93537" autoAdjust="0"/>
  </p:normalViewPr>
  <p:slideViewPr>
    <p:cSldViewPr snapToGrid="0" showGuides="1">
      <p:cViewPr varScale="1">
        <p:scale>
          <a:sx n="159" d="100"/>
          <a:sy n="159" d="100"/>
        </p:scale>
        <p:origin x="936" y="184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Reduced-order physics-DL model for Power systems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Hongli</a:t>
            </a:r>
            <a:r>
              <a:rPr lang="en-US" dirty="0"/>
              <a:t> (BOB) </a:t>
            </a:r>
            <a:r>
              <a:rPr lang="en-US" dirty="0" err="1"/>
              <a:t>zhao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2F466C-3F4A-6D8D-0E6E-254AC9FA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93683"/>
            <a:ext cx="8372901" cy="621711"/>
          </a:xfrm>
        </p:spPr>
        <p:txBody>
          <a:bodyPr/>
          <a:lstStyle/>
          <a:p>
            <a:r>
              <a:rPr lang="en-US" dirty="0"/>
              <a:t>Measuring Information content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BF141F7-3275-496C-0A09-3AF79346C9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549" y="715394"/>
                <a:ext cx="8372901" cy="4018003"/>
              </a:xfrm>
              <a:prstGeom prst="rect">
                <a:avLst/>
              </a:prstGeom>
            </p:spPr>
            <p:txBody>
              <a:bodyPr/>
              <a:lstStyle>
                <a:lvl1pPr marL="173038" indent="-173038" algn="l" defTabSz="4572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Font typeface="Wingdings" pitchFamily="2" charset="2"/>
                  <a:buChar char="§"/>
                  <a:defRPr sz="1800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20700" indent="-236538" algn="l" defTabSz="457200" rtl="0" eaLnBrk="1" latinLnBrk="0" hangingPunct="1">
                  <a:spcBef>
                    <a:spcPts val="0"/>
                  </a:spcBef>
                  <a:spcAft>
                    <a:spcPts val="0"/>
                  </a:spcAft>
                  <a:buFont typeface="Arial"/>
                  <a:buChar char="–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3275" indent="-187325" algn="l" defTabSz="457200" rtl="0" eaLnBrk="1" latinLnBrk="0" hangingPunct="1">
                  <a:spcBef>
                    <a:spcPts val="0"/>
                  </a:spcBef>
                  <a:spcAft>
                    <a:spcPts val="0"/>
                  </a:spcAft>
                  <a:buFont typeface="Arial"/>
                  <a:buChar char="•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87438" indent="-171450" algn="l" defTabSz="457200" rtl="0" eaLnBrk="1" latinLnBrk="0" hangingPunct="1">
                  <a:spcBef>
                    <a:spcPts val="0"/>
                  </a:spcBef>
                  <a:spcAft>
                    <a:spcPts val="0"/>
                  </a:spcAft>
                  <a:buFont typeface="Arial"/>
                  <a:buChar char="–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171450" algn="l" defTabSz="457200" rtl="0" eaLnBrk="1" latinLnBrk="0" hangingPunct="1">
                  <a:spcBef>
                    <a:spcPts val="0"/>
                  </a:spcBef>
                  <a:spcAft>
                    <a:spcPts val="0"/>
                  </a:spcAft>
                  <a:buFont typeface="Arial"/>
                  <a:buChar char="»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Motivation: line failure events are typically simulated unconditionally with MC</a:t>
                </a:r>
              </a:p>
              <a:p>
                <a:r>
                  <a:rPr lang="en-US" dirty="0"/>
                  <a:t>Mutual information: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are estimated using KDE.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BF141F7-3275-496C-0A09-3AF79346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49" y="715394"/>
                <a:ext cx="8372901" cy="4018003"/>
              </a:xfrm>
              <a:prstGeom prst="rect">
                <a:avLst/>
              </a:prstGeom>
              <a:blipFill>
                <a:blip r:embed="rId2"/>
                <a:stretch>
                  <a:fillRect l="-455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number of cases&#10;&#10;Description automatically generated with medium confidence">
            <a:extLst>
              <a:ext uri="{FF2B5EF4-FFF2-40B4-BE49-F238E27FC236}">
                <a16:creationId xmlns:a16="http://schemas.microsoft.com/office/drawing/2014/main" id="{85FB550E-3B74-8235-2C2F-1D8257AC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18" y="1948086"/>
            <a:ext cx="3012066" cy="27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0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listening! Questions?</a:t>
            </a:r>
          </a:p>
        </p:txBody>
      </p:sp>
    </p:spTree>
    <p:extLst>
      <p:ext uri="{BB962C8B-B14F-4D97-AF65-F5344CB8AC3E}">
        <p14:creationId xmlns:p14="http://schemas.microsoft.com/office/powerpoint/2010/main" val="4843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Uncertainty in power generation and demand fluctuations </a:t>
            </a:r>
          </a:p>
          <a:p>
            <a:pPr algn="ctr">
              <a:buFont typeface="Wingdings" pitchFamily="2" charset="2"/>
              <a:buChar char="è"/>
            </a:pPr>
            <a:r>
              <a:rPr lang="en-US" dirty="0">
                <a:sym typeface="Wingdings" pitchFamily="2" charset="2"/>
              </a:rPr>
              <a:t>Risk in power transmission networks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algn="ctr"/>
            <a:r>
              <a:rPr lang="en-US" dirty="0">
                <a:sym typeface="Wingdings" pitchFamily="2" charset="2"/>
              </a:rPr>
              <a:t>Systematic risk: failure events are rare, but interconnected and devastating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72BEE8-41A5-6A91-4E5B-A3A3B1CE9E1A}"/>
              </a:ext>
            </a:extLst>
          </p:cNvPr>
          <p:cNvSpPr/>
          <p:nvPr/>
        </p:nvSpPr>
        <p:spPr>
          <a:xfrm>
            <a:off x="601579" y="3481758"/>
            <a:ext cx="7940842" cy="810126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Bigger Picture: Characterize likelihoods of cascading failures</a:t>
            </a:r>
          </a:p>
        </p:txBody>
      </p:sp>
    </p:spTree>
    <p:extLst>
      <p:ext uri="{BB962C8B-B14F-4D97-AF65-F5344CB8AC3E}">
        <p14:creationId xmlns:p14="http://schemas.microsoft.com/office/powerpoint/2010/main" val="36048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2D67-4A8D-3C4A-B5CA-EF3EF7B5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1058"/>
            <a:ext cx="8372901" cy="621711"/>
          </a:xfrm>
        </p:spPr>
        <p:txBody>
          <a:bodyPr/>
          <a:lstStyle/>
          <a:p>
            <a:r>
              <a:rPr lang="en-US" dirty="0"/>
              <a:t>Stochastic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F48CD6-8516-0249-A2A7-6399A88D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549" y="905859"/>
                <a:ext cx="8372901" cy="4018003"/>
              </a:xfrm>
            </p:spPr>
            <p:txBody>
              <a:bodyPr/>
              <a:lstStyle/>
              <a:p>
                <a:r>
                  <a:rPr lang="en-US" dirty="0"/>
                  <a:t>Monte Carlo simulations of stochastic differential equations of power grid</a:t>
                </a:r>
              </a:p>
              <a:p>
                <a:pPr lvl="1"/>
                <a:r>
                  <a:rPr lang="en-US" dirty="0"/>
                  <a:t>Model line failure as first exit events (e.g. line energy exceeds a threshold level)</a:t>
                </a:r>
              </a:p>
              <a:p>
                <a:r>
                  <a:rPr lang="en-US" dirty="0"/>
                  <a:t>General Ito process: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Quantity of interest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follows another Ito process with new drift and diffusion.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joint states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b="0" dirty="0"/>
                  <a:t> satisfy Fokker-Planck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</a:t>
                </a:r>
                <a:r>
                  <a:rPr lang="en-US" b="0" dirty="0"/>
                  <a:t>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b="0" dirty="0"/>
                  <a:t> is the diffusion matrix for joint states.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F48CD6-8516-0249-A2A7-6399A88D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549" y="905859"/>
                <a:ext cx="8372901" cy="4018003"/>
              </a:xfrm>
              <a:blipFill>
                <a:blip r:embed="rId2"/>
                <a:stretch>
                  <a:fillRect l="-1667" t="-1893" b="-17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E6054-9D76-7644-9A7D-3CAF03B041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65BA-66CE-2589-0D94-31D48DD6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Reduced-order PDF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B1590-AD35-8457-5C00-4D8420D50B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74660"/>
                <a:ext cx="8372901" cy="3317082"/>
              </a:xfrm>
            </p:spPr>
            <p:txBody>
              <a:bodyPr/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and marginalizing over state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arrive at the reduced-order equation (1d advection-diffusion) governing the PDF of the quantity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Conditional expectations can be estimated as a regression problem</a:t>
                </a:r>
              </a:p>
              <a:p>
                <a:r>
                  <a:rPr lang="en-US" dirty="0"/>
                  <a:t>Impact: </a:t>
                </a:r>
              </a:p>
              <a:p>
                <a:pPr lvl="1"/>
                <a:r>
                  <a:rPr lang="en-US" dirty="0"/>
                  <a:t>Full probability profile (i.e. with moments) is available by solving the 1d PDE</a:t>
                </a:r>
              </a:p>
              <a:p>
                <a:pPr lvl="1"/>
                <a:r>
                  <a:rPr lang="en-US" dirty="0"/>
                  <a:t>Example: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be energy of a specific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 probability of failing:</a:t>
                </a:r>
              </a:p>
              <a:p>
                <a:pPr marL="6159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615950" lvl="2" indent="0">
                  <a:buNone/>
                </a:pPr>
                <a:r>
                  <a:rPr lang="en-US" dirty="0"/>
                  <a:t>With variance estimates by computing second moment.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B1590-AD35-8457-5C00-4D8420D50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74660"/>
                <a:ext cx="8372901" cy="3317082"/>
              </a:xfrm>
              <a:blipFill>
                <a:blip r:embed="rId2"/>
                <a:stretch>
                  <a:fillRect l="-1667" t="-2672" b="-5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A5243-A131-3BA8-CFF3-61AA2F9E7C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25CB3-8620-7B46-BA8D-2C626B30CA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43400" y="4855282"/>
            <a:ext cx="457200" cy="137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FAAC5A-9C4F-4278-920D-DF2BAB595749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1FF7B-4166-4B45-A802-55E2D6873A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1019437"/>
            <a:ext cx="8372901" cy="36407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Learning conditional expectation using neural networks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84338D0-A0E8-665A-8041-751A9ED386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079" y="3382484"/>
            <a:ext cx="2465584" cy="668148"/>
          </a:xfrm>
        </p:spPr>
        <p:txBody>
          <a:bodyPr>
            <a:normAutofit/>
          </a:bodyPr>
          <a:lstStyle/>
          <a:p>
            <a:r>
              <a:rPr lang="en-US" sz="1200" dirty="0"/>
              <a:t>Stochastic </a:t>
            </a:r>
            <a:r>
              <a:rPr lang="en-US" sz="1200" dirty="0" err="1"/>
              <a:t>Kraichnan</a:t>
            </a:r>
            <a:r>
              <a:rPr lang="en-US" sz="1200" dirty="0"/>
              <a:t>-Orszag system: Fully connected DNN estimates from trajectory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3">
                <a:extLst>
                  <a:ext uri="{FF2B5EF4-FFF2-40B4-BE49-F238E27FC236}">
                    <a16:creationId xmlns:a16="http://schemas.microsoft.com/office/drawing/2014/main" id="{D3B4CE49-4C55-E2AD-BF83-6CCB02CED6C4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382387" y="3382484"/>
                <a:ext cx="2465584" cy="85263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dirty="0"/>
                  <a:t>Energy of linear oscillators system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US" sz="1200" dirty="0"/>
                  <a:t>): comparison between DNN and DNN with Fourier features in learning stiff transitions</a:t>
                </a:r>
              </a:p>
            </p:txBody>
          </p:sp>
        </mc:Choice>
        <mc:Fallback xmlns="">
          <p:sp>
            <p:nvSpPr>
              <p:cNvPr id="18" name="Text Placeholder 3">
                <a:extLst>
                  <a:ext uri="{FF2B5EF4-FFF2-40B4-BE49-F238E27FC236}">
                    <a16:creationId xmlns:a16="http://schemas.microsoft.com/office/drawing/2014/main" id="{D3B4CE49-4C55-E2AD-BF83-6CCB02CED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382387" y="3382484"/>
                <a:ext cx="2465584" cy="852632"/>
              </a:xfrm>
              <a:blipFill>
                <a:blip r:embed="rId2"/>
                <a:stretch>
                  <a:fillRect l="-3590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7CF30AA-6FEA-8C27-F629-E35AA29ACE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3595" b="3595"/>
          <a:stretch/>
        </p:blipFill>
        <p:spPr>
          <a:xfrm>
            <a:off x="416720" y="1474601"/>
            <a:ext cx="3141774" cy="1816789"/>
          </a:xfrm>
          <a:noFill/>
        </p:spPr>
      </p:pic>
      <p:pic>
        <p:nvPicPr>
          <p:cNvPr id="21" name="Picture Placeholder 20" descr="A graph of a function&#10;&#10;Description automatically generated">
            <a:extLst>
              <a:ext uri="{FF2B5EF4-FFF2-40B4-BE49-F238E27FC236}">
                <a16:creationId xmlns:a16="http://schemas.microsoft.com/office/drawing/2014/main" id="{111BCDB4-B4E5-B11E-6E2D-E5BFDDFA353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1837" b="1837"/>
          <a:stretch>
            <a:fillRect/>
          </a:stretch>
        </p:blipFill>
        <p:spPr>
          <a:xfrm>
            <a:off x="3299033" y="1622319"/>
            <a:ext cx="2632291" cy="1521351"/>
          </a:xfrm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7DD72B-E0E6-8D78-A220-B8BBE2993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1695" y="4124063"/>
            <a:ext cx="2465584" cy="427516"/>
          </a:xfrm>
        </p:spPr>
        <p:txBody>
          <a:bodyPr/>
          <a:lstStyle/>
          <a:p>
            <a:r>
              <a:rPr lang="en-US" sz="1200" dirty="0"/>
              <a:t>(Top) Fourier net architecture</a:t>
            </a:r>
          </a:p>
          <a:p>
            <a:r>
              <a:rPr lang="en-US" sz="1200" dirty="0"/>
              <a:t>(Bottom) Training loss for DNN (red) and Fourier DNN (green)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DB085-C972-224F-A155-4F4ECCD3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</p:spPr>
        <p:txBody>
          <a:bodyPr anchor="b">
            <a:normAutofit/>
          </a:bodyPr>
          <a:lstStyle/>
          <a:p>
            <a:r>
              <a:rPr lang="en-US" dirty="0"/>
              <a:t>DATA-DRIVEN CLOSURE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C99EF91-33E9-DCB0-CBE6-9ADC304E89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67958" y="1474599"/>
            <a:ext cx="2115873" cy="1294485"/>
          </a:xfrm>
          <a:prstGeom prst="rect">
            <a:avLst/>
          </a:prstGeom>
        </p:spPr>
      </p:pic>
      <p:pic>
        <p:nvPicPr>
          <p:cNvPr id="6" name="Picture 5" descr="A green and red line graph&#10;&#10;Description automatically generated">
            <a:extLst>
              <a:ext uri="{FF2B5EF4-FFF2-40B4-BE49-F238E27FC236}">
                <a16:creationId xmlns:a16="http://schemas.microsoft.com/office/drawing/2014/main" id="{1C508B7E-F120-D196-34F9-650363384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381" y="2735239"/>
            <a:ext cx="3236211" cy="12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98C308-F2B9-3DE0-8813-10CDA5D9EA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3C4DA2F-265B-0E53-9315-A10FFAA7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80" y="-30254"/>
            <a:ext cx="8372901" cy="621711"/>
          </a:xfrm>
        </p:spPr>
        <p:txBody>
          <a:bodyPr/>
          <a:lstStyle/>
          <a:p>
            <a:r>
              <a:rPr lang="en-US" dirty="0"/>
              <a:t>Reduced-order PDF: Multiple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7CC5EC1-E026-E499-00F2-2955AC31C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549" y="591457"/>
                <a:ext cx="8372901" cy="4018003"/>
              </a:xfrm>
              <a:prstGeom prst="rect">
                <a:avLst/>
              </a:prstGeom>
            </p:spPr>
            <p:txBody>
              <a:bodyPr/>
              <a:lstStyle>
                <a:lvl1pPr marL="173038" indent="-173038" algn="l" defTabSz="4572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Font typeface="Wingdings" pitchFamily="2" charset="2"/>
                  <a:buChar char="§"/>
                  <a:defRPr sz="1800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20700" indent="-236538" algn="l" defTabSz="457200" rtl="0" eaLnBrk="1" latinLnBrk="0" hangingPunct="1">
                  <a:spcBef>
                    <a:spcPts val="0"/>
                  </a:spcBef>
                  <a:spcAft>
                    <a:spcPts val="0"/>
                  </a:spcAft>
                  <a:buFont typeface="Arial"/>
                  <a:buChar char="–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3275" indent="-187325" algn="l" defTabSz="457200" rtl="0" eaLnBrk="1" latinLnBrk="0" hangingPunct="1">
                  <a:spcBef>
                    <a:spcPts val="0"/>
                  </a:spcBef>
                  <a:spcAft>
                    <a:spcPts val="0"/>
                  </a:spcAft>
                  <a:buFont typeface="Arial"/>
                  <a:buChar char="•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87438" indent="-171450" algn="l" defTabSz="457200" rtl="0" eaLnBrk="1" latinLnBrk="0" hangingPunct="1">
                  <a:spcBef>
                    <a:spcPts val="0"/>
                  </a:spcBef>
                  <a:spcAft>
                    <a:spcPts val="0"/>
                  </a:spcAft>
                  <a:buFont typeface="Arial"/>
                  <a:buChar char="–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171450" algn="l" defTabSz="457200" rtl="0" eaLnBrk="1" latinLnBrk="0" hangingPunct="1">
                  <a:spcBef>
                    <a:spcPts val="0"/>
                  </a:spcBef>
                  <a:spcAft>
                    <a:spcPts val="0"/>
                  </a:spcAft>
                  <a:buFont typeface="Arial"/>
                  <a:buChar char="»"/>
                  <a:defRPr sz="1800" kern="120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Motivation: Line failure cascades</a:t>
                </a:r>
              </a:p>
              <a:p>
                <a:r>
                  <a:rPr lang="en-US" dirty="0"/>
                  <a:t>Measure line safety by current amplitude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Unconditional failure event: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≔{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Conditional failure event: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≔{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r>
                  <a:rPr lang="en-US" altLang="zh-CN" dirty="0"/>
                  <a:t>(In 2d)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F7CC5EC1-E026-E499-00F2-2955AC31C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49" y="591457"/>
                <a:ext cx="8372901" cy="4018003"/>
              </a:xfrm>
              <a:prstGeom prst="rect">
                <a:avLst/>
              </a:prstGeom>
              <a:blipFill>
                <a:blip r:embed="rId2"/>
                <a:stretch>
                  <a:fillRect l="-455" t="-631" b="-38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349B7DF-5F15-5956-65DA-CEF791A7140C}"/>
              </a:ext>
            </a:extLst>
          </p:cNvPr>
          <p:cNvGrpSpPr/>
          <p:nvPr/>
        </p:nvGrpSpPr>
        <p:grpSpPr>
          <a:xfrm>
            <a:off x="6545178" y="980089"/>
            <a:ext cx="2045369" cy="2704644"/>
            <a:chOff x="6467506" y="980089"/>
            <a:chExt cx="2148629" cy="2925363"/>
          </a:xfrm>
        </p:grpSpPr>
        <p:pic>
          <p:nvPicPr>
            <p:cNvPr id="13" name="Picture 12" descr="A diagram of a diagram&#10;&#10;Description automatically generated">
              <a:extLst>
                <a:ext uri="{FF2B5EF4-FFF2-40B4-BE49-F238E27FC236}">
                  <a16:creationId xmlns:a16="http://schemas.microsoft.com/office/drawing/2014/main" id="{0AC9E85B-923B-83AB-561D-13CF90C51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506" y="980089"/>
              <a:ext cx="2148629" cy="27371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852308-75B7-1911-B3EC-DD07B9C7CC20}"/>
                </a:ext>
              </a:extLst>
            </p:cNvPr>
            <p:cNvSpPr txBox="1"/>
            <p:nvPr/>
          </p:nvSpPr>
          <p:spPr>
            <a:xfrm>
              <a:off x="6886031" y="3597675"/>
              <a:ext cx="1311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IEEE Case 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7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DF85BD-31A9-1525-255F-45E91A980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81DBD7-E045-977D-C65C-B0142920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6700-D6D4-B334-61F0-434B5CD93A55}"/>
              </a:ext>
            </a:extLst>
          </p:cNvPr>
          <p:cNvSpPr txBox="1">
            <a:spLocks/>
          </p:cNvSpPr>
          <p:nvPr/>
        </p:nvSpPr>
        <p:spPr>
          <a:xfrm>
            <a:off x="385549" y="905859"/>
            <a:ext cx="8372901" cy="4018003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D02D8A7-B2FB-749D-69FC-BE096DA6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6" y="1649413"/>
            <a:ext cx="2933783" cy="1935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53DCE-3A6D-A15E-5706-75EE9CE1D79A}"/>
              </a:ext>
            </a:extLst>
          </p:cNvPr>
          <p:cNvSpPr txBox="1"/>
          <p:nvPr/>
        </p:nvSpPr>
        <p:spPr>
          <a:xfrm>
            <a:off x="457201" y="1050062"/>
            <a:ext cx="4844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 multimachine swing equations with OU noise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83DFD-AEAA-9893-09C5-50C42B8E4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7796" y="1486558"/>
            <a:ext cx="5676204" cy="21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6DC93-228F-564B-FAD2-EA1D6581C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F84C273-86E1-AD4C-149B-00F6B74F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Marginal CDF</a:t>
            </a:r>
          </a:p>
        </p:txBody>
      </p:sp>
      <p:pic>
        <p:nvPicPr>
          <p:cNvPr id="12" name="Picture 11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8C4A8C4-DE04-4D90-10B2-850511C4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05" y="1275346"/>
            <a:ext cx="2620787" cy="2815574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A857C07B-D204-3ABD-E284-B1EBA86C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1275346"/>
            <a:ext cx="2662104" cy="2815574"/>
          </a:xfrm>
          <a:prstGeom prst="rect">
            <a:avLst/>
          </a:prstGeom>
        </p:spPr>
      </p:pic>
      <p:pic>
        <p:nvPicPr>
          <p:cNvPr id="16" name="Picture 15" descr="A graph of a graph of energy&#10;&#10;Description automatically generated with medium confidence">
            <a:extLst>
              <a:ext uri="{FF2B5EF4-FFF2-40B4-BE49-F238E27FC236}">
                <a16:creationId xmlns:a16="http://schemas.microsoft.com/office/drawing/2014/main" id="{B4CD39A1-729C-700E-AF44-13FAD8EE0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691" y="1275346"/>
            <a:ext cx="2679812" cy="28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D22D9-C7FC-5CFB-F342-863EB5593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8AF382-51F9-8BD0-9F37-4C5D5E5A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joint tail probability</a:t>
            </a:r>
          </a:p>
        </p:txBody>
      </p:sp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95BD086-B4EA-D504-0771-AFDB2611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337356"/>
            <a:ext cx="2889607" cy="2620158"/>
          </a:xfrm>
          <a:prstGeom prst="rect">
            <a:avLst/>
          </a:prstGeom>
        </p:spPr>
      </p:pic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9D895D6-9083-B3ED-1F46-65506214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18" y="1337356"/>
            <a:ext cx="2759759" cy="2502418"/>
          </a:xfrm>
          <a:prstGeom prst="rect">
            <a:avLst/>
          </a:prstGeom>
        </p:spPr>
      </p:pic>
      <p:pic>
        <p:nvPicPr>
          <p:cNvPr id="16" name="Picture 15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9BD8A1E-9F0C-C56C-7363-39054A51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388" y="1337356"/>
            <a:ext cx="2685714" cy="24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357</TotalTime>
  <Words>464</Words>
  <Application>Microsoft Macintosh PowerPoint</Application>
  <PresentationFormat>On-screen Show (16:9)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Wingdings</vt:lpstr>
      <vt:lpstr>presentation_16x9</vt:lpstr>
      <vt:lpstr>Reduced-order physics-DL model for Power systems</vt:lpstr>
      <vt:lpstr>Problem setup</vt:lpstr>
      <vt:lpstr>Stochastic dynamical systems</vt:lpstr>
      <vt:lpstr>Reduced-order PDF model</vt:lpstr>
      <vt:lpstr>DATA-DRIVEN CLOSURE</vt:lpstr>
      <vt:lpstr>Reduced-order PDF: Multiple dimensions</vt:lpstr>
      <vt:lpstr>Numerical Simulations</vt:lpstr>
      <vt:lpstr>1d Marginal CDF</vt:lpstr>
      <vt:lpstr>2d joint tail probability</vt:lpstr>
      <vt:lpstr>Measuring Information content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Hongli Zhao</cp:lastModifiedBy>
  <cp:revision>45</cp:revision>
  <cp:lastPrinted>2015-09-08T15:35:42Z</cp:lastPrinted>
  <dcterms:created xsi:type="dcterms:W3CDTF">2018-07-03T17:34:09Z</dcterms:created>
  <dcterms:modified xsi:type="dcterms:W3CDTF">2023-09-28T18:41:56Z</dcterms:modified>
</cp:coreProperties>
</file>